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Lato" panose="020F0502020204030203" pitchFamily="34" charset="0"/>
      <p:regular r:id="rId18"/>
      <p:bold r:id="rId19"/>
      <p:italic r:id="rId20"/>
      <p:boldItalic r:id="rId21"/>
    </p:embeddedFont>
    <p:embeddedFont>
      <p:font typeface="Raleway" pitchFamily="2" charset="77"/>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6719" autoAdjust="0"/>
  </p:normalViewPr>
  <p:slideViewPr>
    <p:cSldViewPr snapToGrid="0">
      <p:cViewPr varScale="1">
        <p:scale>
          <a:sx n="111" d="100"/>
          <a:sy n="111" d="100"/>
        </p:scale>
        <p:origin x="1680" y="184"/>
      </p:cViewPr>
      <p:guideLst>
        <p:guide orient="horz" pos="1620"/>
        <p:guide pos="2880"/>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d252ea3387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d252ea3387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d252ea3387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d252ea3387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d25a7d2f0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d25a7d2f0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d252ea3387_2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d252ea3387_2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d252ea3387_2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d252ea3387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d26067aec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d26067a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7041c71ad2_0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7041c71ad2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d251a249d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d251a249d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d252ea33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d252ea338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70431891db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70431891db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d252ea3387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d252ea3387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d252ea3387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d252ea3387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d252ea3387_2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d252ea3387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d25a7d2f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d25a7d2f0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5.xml"/><Relationship Id="rId7" Type="http://schemas.openxmlformats.org/officeDocument/2006/relationships/hyperlink" Target="mailto:skotu@kent.edu"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mvoladri@kent.edu" TargetMode="External"/><Relationship Id="rId5" Type="http://schemas.openxmlformats.org/officeDocument/2006/relationships/hyperlink" Target="mailto:dmallamp@kent.edu"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5"/>
        <p:cNvGrpSpPr/>
        <p:nvPr/>
      </p:nvGrpSpPr>
      <p:grpSpPr>
        <a:xfrm>
          <a:off x="0" y="0"/>
          <a:ext cx="0" cy="0"/>
          <a:chOff x="0" y="0"/>
          <a:chExt cx="0" cy="0"/>
        </a:xfrm>
      </p:grpSpPr>
      <p:sp>
        <p:nvSpPr>
          <p:cNvPr id="86" name="Google Shape;86;p13"/>
          <p:cNvSpPr txBox="1">
            <a:spLocks noGrp="1"/>
          </p:cNvSpPr>
          <p:nvPr>
            <p:ph type="title"/>
          </p:nvPr>
        </p:nvSpPr>
        <p:spPr>
          <a:xfrm>
            <a:off x="1776175" y="841825"/>
            <a:ext cx="6641700" cy="1011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Fake News Detection on Social Media</a:t>
            </a:r>
            <a:endParaRPr dirty="0"/>
          </a:p>
        </p:txBody>
      </p:sp>
      <p:sp>
        <p:nvSpPr>
          <p:cNvPr id="87" name="Google Shape;87;p13"/>
          <p:cNvSpPr txBox="1"/>
          <p:nvPr/>
        </p:nvSpPr>
        <p:spPr>
          <a:xfrm>
            <a:off x="795575" y="2423725"/>
            <a:ext cx="5004600" cy="177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latin typeface="Lato"/>
                <a:ea typeface="Lato"/>
                <a:cs typeface="Lato"/>
                <a:sym typeface="Lato"/>
              </a:rPr>
              <a:t>Group - 18</a:t>
            </a:r>
            <a:endParaRPr sz="1500" b="1" dirty="0">
              <a:latin typeface="Lato"/>
              <a:ea typeface="Lato"/>
              <a:cs typeface="Lato"/>
              <a:sym typeface="Lato"/>
            </a:endParaRPr>
          </a:p>
          <a:p>
            <a:pPr marL="0" lvl="0" indent="0" algn="l" rtl="0">
              <a:spcBef>
                <a:spcPts val="0"/>
              </a:spcBef>
              <a:spcAft>
                <a:spcPts val="0"/>
              </a:spcAft>
              <a:buNone/>
            </a:pPr>
            <a:endParaRPr sz="1500" b="1" dirty="0">
              <a:latin typeface="Lato"/>
              <a:ea typeface="Lato"/>
              <a:cs typeface="Lato"/>
              <a:sym typeface="Lato"/>
            </a:endParaRPr>
          </a:p>
          <a:p>
            <a:pPr marL="0" lvl="0" indent="0" algn="l" rtl="0">
              <a:spcBef>
                <a:spcPts val="0"/>
              </a:spcBef>
              <a:spcAft>
                <a:spcPts val="0"/>
              </a:spcAft>
              <a:buNone/>
            </a:pPr>
            <a:r>
              <a:rPr lang="en-GB" sz="1500" b="1" dirty="0">
                <a:latin typeface="Lato"/>
                <a:ea typeface="Lato"/>
                <a:cs typeface="Lato"/>
                <a:sym typeface="Lato"/>
              </a:rPr>
              <a:t>Deepak Mallampati - </a:t>
            </a:r>
            <a:r>
              <a:rPr lang="en-GB" sz="1500" b="1" u="sng" dirty="0">
                <a:latin typeface="Lato"/>
                <a:ea typeface="Lato"/>
                <a:cs typeface="Lato"/>
                <a:sym typeface="Lato"/>
                <a:hlinkClick r:id="rId5"/>
              </a:rPr>
              <a:t>dmallamp@kent.edu</a:t>
            </a:r>
            <a:endParaRPr sz="1500" b="1" dirty="0">
              <a:latin typeface="Lato"/>
              <a:ea typeface="Lato"/>
              <a:cs typeface="Lato"/>
              <a:sym typeface="Lato"/>
            </a:endParaRPr>
          </a:p>
          <a:p>
            <a:pPr marL="0" lvl="0" indent="0" algn="l" rtl="0">
              <a:spcBef>
                <a:spcPts val="0"/>
              </a:spcBef>
              <a:spcAft>
                <a:spcPts val="0"/>
              </a:spcAft>
              <a:buNone/>
            </a:pPr>
            <a:r>
              <a:rPr lang="en-GB" sz="1500" b="1" dirty="0">
                <a:latin typeface="Lato"/>
                <a:ea typeface="Lato"/>
                <a:cs typeface="Lato"/>
                <a:sym typeface="Lato"/>
              </a:rPr>
              <a:t>Manogna Reddy Voladri - </a:t>
            </a:r>
            <a:r>
              <a:rPr lang="en-GB" sz="1500" b="1" u="sng" dirty="0">
                <a:latin typeface="Lato"/>
                <a:ea typeface="Lato"/>
                <a:cs typeface="Lato"/>
                <a:sym typeface="Lato"/>
                <a:hlinkClick r:id="rId6"/>
              </a:rPr>
              <a:t>mvoladri@kent.edu</a:t>
            </a:r>
            <a:endParaRPr sz="1500" b="1" dirty="0">
              <a:latin typeface="Lato"/>
              <a:ea typeface="Lato"/>
              <a:cs typeface="Lato"/>
              <a:sym typeface="Lato"/>
            </a:endParaRPr>
          </a:p>
          <a:p>
            <a:pPr marL="0" lvl="0" indent="0" algn="l" rtl="0">
              <a:spcBef>
                <a:spcPts val="0"/>
              </a:spcBef>
              <a:spcAft>
                <a:spcPts val="0"/>
              </a:spcAft>
              <a:buNone/>
            </a:pPr>
            <a:r>
              <a:rPr lang="en-GB" sz="1500" b="1" dirty="0">
                <a:latin typeface="Lato"/>
                <a:ea typeface="Lato"/>
                <a:cs typeface="Lato"/>
                <a:sym typeface="Lato"/>
              </a:rPr>
              <a:t>Sriya Kotu - </a:t>
            </a:r>
            <a:r>
              <a:rPr lang="en-GB" sz="1500" b="1" u="sng" dirty="0">
                <a:latin typeface="Lato"/>
                <a:ea typeface="Lato"/>
                <a:cs typeface="Lato"/>
                <a:sym typeface="Lato"/>
                <a:hlinkClick r:id="rId7"/>
              </a:rPr>
              <a:t>skotu@kent.edu</a:t>
            </a:r>
            <a:endParaRPr sz="1500" b="1" dirty="0">
              <a:latin typeface="Lato"/>
              <a:ea typeface="Lato"/>
              <a:cs typeface="Lato"/>
              <a:sym typeface="Lato"/>
            </a:endParaRPr>
          </a:p>
          <a:p>
            <a:pPr marL="0" lvl="0" indent="0" algn="l" rtl="0">
              <a:spcBef>
                <a:spcPts val="0"/>
              </a:spcBef>
              <a:spcAft>
                <a:spcPts val="0"/>
              </a:spcAft>
              <a:buNone/>
            </a:pPr>
            <a:endParaRPr sz="1300" dirty="0">
              <a:solidFill>
                <a:schemeClr val="accent1"/>
              </a:solidFill>
              <a:latin typeface="Lato"/>
              <a:ea typeface="Lato"/>
              <a:cs typeface="Lato"/>
              <a:sym typeface="Lato"/>
            </a:endParaRPr>
          </a:p>
        </p:txBody>
      </p:sp>
      <p:pic>
        <p:nvPicPr>
          <p:cNvPr id="4" name="Audio 3">
            <a:hlinkClick r:id="" action="ppaction://media"/>
            <a:extLst>
              <a:ext uri="{FF2B5EF4-FFF2-40B4-BE49-F238E27FC236}">
                <a16:creationId xmlns:a16="http://schemas.microsoft.com/office/drawing/2014/main" id="{4CB9C764-5B3B-BA08-89FA-C6751268487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4252"/>
    </mc:Choice>
    <mc:Fallback xmlns="">
      <p:transition spd="slow" advTm="142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40"/>
        <p:cNvGrpSpPr/>
        <p:nvPr/>
      </p:nvGrpSpPr>
      <p:grpSpPr>
        <a:xfrm>
          <a:off x="0" y="0"/>
          <a:ext cx="0" cy="0"/>
          <a:chOff x="0" y="0"/>
          <a:chExt cx="0" cy="0"/>
        </a:xfrm>
      </p:grpSpPr>
      <p:sp>
        <p:nvSpPr>
          <p:cNvPr id="141" name="Google Shape;141;p22"/>
          <p:cNvSpPr txBox="1">
            <a:spLocks noGrp="1"/>
          </p:cNvSpPr>
          <p:nvPr>
            <p:ph type="title"/>
          </p:nvPr>
        </p:nvSpPr>
        <p:spPr>
          <a:xfrm>
            <a:off x="2283600" y="893125"/>
            <a:ext cx="4580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000000"/>
                </a:solidFill>
              </a:rPr>
              <a:t>Visualisation techniques </a:t>
            </a:r>
            <a:endParaRPr>
              <a:solidFill>
                <a:srgbClr val="000000"/>
              </a:solidFill>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42" name="Google Shape;142;p22"/>
          <p:cNvSpPr txBox="1">
            <a:spLocks noGrp="1"/>
          </p:cNvSpPr>
          <p:nvPr>
            <p:ph type="body" idx="1"/>
          </p:nvPr>
        </p:nvSpPr>
        <p:spPr>
          <a:xfrm>
            <a:off x="399900" y="1428325"/>
            <a:ext cx="8344200" cy="339837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dirty="0">
                <a:solidFill>
                  <a:srgbClr val="000000"/>
                </a:solidFill>
              </a:rPr>
              <a:t>To communicate the complex information effectively in terms of accuracy, we make use of some visual aids.</a:t>
            </a:r>
            <a:endParaRPr sz="1400" dirty="0">
              <a:solidFill>
                <a:srgbClr val="000000"/>
              </a:solidFill>
            </a:endParaRPr>
          </a:p>
          <a:p>
            <a:pPr marL="0" lvl="0" indent="0" algn="l" rtl="0">
              <a:spcBef>
                <a:spcPts val="1200"/>
              </a:spcBef>
              <a:spcAft>
                <a:spcPts val="0"/>
              </a:spcAft>
              <a:buNone/>
            </a:pPr>
            <a:r>
              <a:rPr lang="en-GB" sz="1400" b="1" dirty="0">
                <a:solidFill>
                  <a:srgbClr val="000000"/>
                </a:solidFill>
              </a:rPr>
              <a:t>Word cloud:</a:t>
            </a:r>
            <a:r>
              <a:rPr lang="en-GB" sz="1400" dirty="0">
                <a:solidFill>
                  <a:srgbClr val="000000"/>
                </a:solidFill>
              </a:rPr>
              <a:t> It is one of the visualisation techniques used to display words from text data, where the size of each word represents the frequency of its occurrence, also based on its importance in the dataset. </a:t>
            </a:r>
            <a:endParaRPr sz="1400" dirty="0">
              <a:solidFill>
                <a:srgbClr val="000000"/>
              </a:solidFill>
            </a:endParaRPr>
          </a:p>
          <a:p>
            <a:pPr marL="0" lvl="0" indent="0" algn="l" rtl="0">
              <a:spcBef>
                <a:spcPts val="1200"/>
              </a:spcBef>
              <a:spcAft>
                <a:spcPts val="0"/>
              </a:spcAft>
              <a:buNone/>
            </a:pPr>
            <a:r>
              <a:rPr lang="en-GB" sz="1400" b="1" dirty="0">
                <a:solidFill>
                  <a:srgbClr val="000000"/>
                </a:solidFill>
              </a:rPr>
              <a:t>Bar graph:</a:t>
            </a:r>
            <a:r>
              <a:rPr lang="en-GB" sz="1400" dirty="0">
                <a:solidFill>
                  <a:srgbClr val="000000"/>
                </a:solidFill>
              </a:rPr>
              <a:t> It is used to represent categorical data. Each bar’s length represents the value if specific category.</a:t>
            </a:r>
            <a:endParaRPr sz="1400" dirty="0">
              <a:solidFill>
                <a:srgbClr val="000000"/>
              </a:solidFill>
            </a:endParaRPr>
          </a:p>
          <a:p>
            <a:pPr marL="0" lvl="0" indent="0" algn="l" rtl="0">
              <a:spcBef>
                <a:spcPts val="1200"/>
              </a:spcBef>
              <a:spcAft>
                <a:spcPts val="0"/>
              </a:spcAft>
              <a:buNone/>
            </a:pPr>
            <a:r>
              <a:rPr lang="en-GB" sz="1400" b="1" dirty="0">
                <a:solidFill>
                  <a:srgbClr val="000000"/>
                </a:solidFill>
              </a:rPr>
              <a:t>Distplot:</a:t>
            </a:r>
            <a:r>
              <a:rPr lang="en-GB" sz="1400" dirty="0">
                <a:solidFill>
                  <a:srgbClr val="000000"/>
                </a:solidFill>
              </a:rPr>
              <a:t> This type of visualisation technique combines histogram with kernel density estimate(KDE) plot to display the distribution of continuous variable.</a:t>
            </a:r>
            <a:endParaRPr sz="1400" dirty="0">
              <a:solidFill>
                <a:srgbClr val="000000"/>
              </a:solidFill>
            </a:endParaRPr>
          </a:p>
          <a:p>
            <a:pPr marL="0" lvl="0" indent="0" algn="l" rtl="0">
              <a:spcBef>
                <a:spcPts val="1200"/>
              </a:spcBef>
              <a:spcAft>
                <a:spcPts val="0"/>
              </a:spcAft>
              <a:buNone/>
            </a:pPr>
            <a:r>
              <a:rPr lang="en-GB" sz="1400" b="1" dirty="0">
                <a:solidFill>
                  <a:srgbClr val="000000"/>
                </a:solidFill>
              </a:rPr>
              <a:t>Unigrams, Bigrams, Trigrams: </a:t>
            </a:r>
            <a:r>
              <a:rPr lang="en-GB" sz="1400" dirty="0">
                <a:solidFill>
                  <a:srgbClr val="000000"/>
                </a:solidFill>
              </a:rPr>
              <a:t>These are terms used in natural language processing to refer to sequence of word varying lengths within text corpus.</a:t>
            </a:r>
            <a:endParaRPr sz="1400" dirty="0">
              <a:solidFill>
                <a:srgbClr val="000000"/>
              </a:solidFill>
            </a:endParaRPr>
          </a:p>
          <a:p>
            <a:pPr marL="0" lvl="0" indent="0" algn="l" rtl="0">
              <a:spcBef>
                <a:spcPts val="1200"/>
              </a:spcBef>
              <a:spcAft>
                <a:spcPts val="1200"/>
              </a:spcAft>
              <a:buNone/>
            </a:pPr>
            <a:endParaRPr dirty="0">
              <a:solidFill>
                <a:srgbClr val="000000"/>
              </a:solidFill>
            </a:endParaRPr>
          </a:p>
        </p:txBody>
      </p:sp>
      <p:pic>
        <p:nvPicPr>
          <p:cNvPr id="6" name="Audio 5">
            <a:extLst>
              <a:ext uri="{FF2B5EF4-FFF2-40B4-BE49-F238E27FC236}">
                <a16:creationId xmlns:a16="http://schemas.microsoft.com/office/drawing/2014/main" id="{2596BC3B-4832-64B0-F15A-AFAEEE39F8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6464"/>
    </mc:Choice>
    <mc:Fallback xmlns="">
      <p:transition spd="slow" advTm="86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46"/>
        <p:cNvGrpSpPr/>
        <p:nvPr/>
      </p:nvGrpSpPr>
      <p:grpSpPr>
        <a:xfrm>
          <a:off x="0" y="0"/>
          <a:ext cx="0" cy="0"/>
          <a:chOff x="0" y="0"/>
          <a:chExt cx="0" cy="0"/>
        </a:xfrm>
      </p:grpSpPr>
      <p:sp>
        <p:nvSpPr>
          <p:cNvPr id="147" name="Google Shape;147;p23"/>
          <p:cNvSpPr txBox="1">
            <a:spLocks noGrp="1"/>
          </p:cNvSpPr>
          <p:nvPr>
            <p:ph type="title" idx="4294967295"/>
          </p:nvPr>
        </p:nvSpPr>
        <p:spPr>
          <a:xfrm>
            <a:off x="3913125" y="245575"/>
            <a:ext cx="19611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Results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148" name="Google Shape;148;p23"/>
          <p:cNvPicPr preferRelativeResize="0"/>
          <p:nvPr/>
        </p:nvPicPr>
        <p:blipFill>
          <a:blip r:embed="rId5">
            <a:alphaModFix/>
          </a:blip>
          <a:stretch>
            <a:fillRect/>
          </a:stretch>
        </p:blipFill>
        <p:spPr>
          <a:xfrm>
            <a:off x="2657038" y="984300"/>
            <a:ext cx="3918230" cy="3974675"/>
          </a:xfrm>
          <a:prstGeom prst="rect">
            <a:avLst/>
          </a:prstGeom>
          <a:noFill/>
          <a:ln>
            <a:noFill/>
          </a:ln>
        </p:spPr>
      </p:pic>
      <p:pic>
        <p:nvPicPr>
          <p:cNvPr id="4" name="Audio 3">
            <a:extLst>
              <a:ext uri="{FF2B5EF4-FFF2-40B4-BE49-F238E27FC236}">
                <a16:creationId xmlns:a16="http://schemas.microsoft.com/office/drawing/2014/main" id="{F0180E6E-F685-CF94-F3AE-6BD92FE0206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504"/>
    </mc:Choice>
    <mc:Fallback xmlns="">
      <p:transition spd="slow" advTm="13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3051450" y="819100"/>
            <a:ext cx="2360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Challenges </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154" name="Google Shape;154;p24"/>
          <p:cNvSpPr txBox="1">
            <a:spLocks noGrp="1"/>
          </p:cNvSpPr>
          <p:nvPr>
            <p:ph type="body" idx="1"/>
          </p:nvPr>
        </p:nvSpPr>
        <p:spPr>
          <a:xfrm>
            <a:off x="370025" y="1609650"/>
            <a:ext cx="8307300" cy="3136200"/>
          </a:xfrm>
          <a:prstGeom prst="rect">
            <a:avLst/>
          </a:prstGeom>
        </p:spPr>
        <p:txBody>
          <a:bodyPr spcFirstLastPara="1" wrap="square" lIns="91425" tIns="91425" rIns="91425" bIns="91425" anchor="t" anchorCtr="0">
            <a:normAutofit/>
          </a:bodyPr>
          <a:lstStyle/>
          <a:p>
            <a:pPr marL="457200" lvl="0" indent="-322185" algn="l" rtl="0">
              <a:spcBef>
                <a:spcPts val="0"/>
              </a:spcBef>
              <a:spcAft>
                <a:spcPts val="0"/>
              </a:spcAft>
              <a:buClr>
                <a:srgbClr val="000000"/>
              </a:buClr>
              <a:buSzPct val="100000"/>
              <a:buChar char="●"/>
            </a:pPr>
            <a:r>
              <a:rPr lang="en-GB" sz="1500" b="1" dirty="0">
                <a:solidFill>
                  <a:srgbClr val="000000"/>
                </a:solidFill>
              </a:rPr>
              <a:t>Diverse forms of fake news: </a:t>
            </a:r>
            <a:r>
              <a:rPr lang="en-GB" sz="1500" dirty="0">
                <a:solidFill>
                  <a:srgbClr val="000000"/>
                </a:solidFill>
              </a:rPr>
              <a:t> There could be various forms, including misleading headlines, forged stories, manipulated images or videos, and misleading quotes. Detecting these diverse forms of information require beyond traditional analysis techniques.</a:t>
            </a:r>
            <a:endParaRPr sz="1500" dirty="0">
              <a:solidFill>
                <a:srgbClr val="000000"/>
              </a:solidFill>
            </a:endParaRPr>
          </a:p>
          <a:p>
            <a:pPr marL="457200" lvl="0" indent="-322185" algn="l" rtl="0">
              <a:spcBef>
                <a:spcPts val="0"/>
              </a:spcBef>
              <a:spcAft>
                <a:spcPts val="0"/>
              </a:spcAft>
              <a:buClr>
                <a:srgbClr val="000000"/>
              </a:buClr>
              <a:buSzPct val="100000"/>
              <a:buChar char="●"/>
            </a:pPr>
            <a:r>
              <a:rPr lang="en-GB" sz="1500" b="1" dirty="0">
                <a:solidFill>
                  <a:srgbClr val="000000"/>
                </a:solidFill>
              </a:rPr>
              <a:t>Vast amount of data: </a:t>
            </a:r>
            <a:r>
              <a:rPr lang="en-GB" sz="1500" dirty="0">
                <a:solidFill>
                  <a:srgbClr val="000000"/>
                </a:solidFill>
              </a:rPr>
              <a:t>Social media is a platform containing shear amount of information and dealing with this huge data can be difficult to perform analysis.</a:t>
            </a:r>
            <a:endParaRPr sz="1500" dirty="0">
              <a:solidFill>
                <a:srgbClr val="000000"/>
              </a:solidFill>
            </a:endParaRPr>
          </a:p>
          <a:p>
            <a:pPr marL="457200" lvl="0" indent="-322185" algn="l" rtl="0">
              <a:spcBef>
                <a:spcPts val="0"/>
              </a:spcBef>
              <a:spcAft>
                <a:spcPts val="0"/>
              </a:spcAft>
              <a:buClr>
                <a:srgbClr val="000000"/>
              </a:buClr>
              <a:buSzPct val="100000"/>
              <a:buChar char="●"/>
            </a:pPr>
            <a:r>
              <a:rPr lang="en-GB" sz="1500" b="1" dirty="0">
                <a:solidFill>
                  <a:srgbClr val="000000"/>
                </a:solidFill>
              </a:rPr>
              <a:t>Contextual ambiguity:</a:t>
            </a:r>
            <a:r>
              <a:rPr lang="en-GB" sz="1500" dirty="0">
                <a:solidFill>
                  <a:srgbClr val="000000"/>
                </a:solidFill>
              </a:rPr>
              <a:t> It might be challenging to differentiate a satire, an opinion and factual information. </a:t>
            </a:r>
            <a:endParaRPr sz="1500" dirty="0">
              <a:solidFill>
                <a:srgbClr val="000000"/>
              </a:solidFill>
            </a:endParaRPr>
          </a:p>
          <a:p>
            <a:pPr marL="457200" lvl="0" indent="-322185" algn="l" rtl="0">
              <a:spcBef>
                <a:spcPts val="0"/>
              </a:spcBef>
              <a:spcAft>
                <a:spcPts val="0"/>
              </a:spcAft>
              <a:buClr>
                <a:srgbClr val="000000"/>
              </a:buClr>
              <a:buSzPct val="100000"/>
              <a:buChar char="●"/>
            </a:pPr>
            <a:r>
              <a:rPr lang="en-GB" sz="1500" b="1" dirty="0">
                <a:solidFill>
                  <a:srgbClr val="000000"/>
                </a:solidFill>
              </a:rPr>
              <a:t>Real time detection and response:</a:t>
            </a:r>
            <a:r>
              <a:rPr lang="en-GB" sz="1500" dirty="0">
                <a:solidFill>
                  <a:srgbClr val="000000"/>
                </a:solidFill>
              </a:rPr>
              <a:t> There is a need for real time updates on the news and to respond to the created fake news. </a:t>
            </a:r>
            <a:endParaRPr sz="1500" dirty="0">
              <a:solidFill>
                <a:srgbClr val="000000"/>
              </a:solidFill>
            </a:endParaRPr>
          </a:p>
          <a:p>
            <a:pPr marL="457200" lvl="0" indent="-322185" algn="l" rtl="0">
              <a:spcBef>
                <a:spcPts val="0"/>
              </a:spcBef>
              <a:spcAft>
                <a:spcPts val="0"/>
              </a:spcAft>
              <a:buClr>
                <a:srgbClr val="000000"/>
              </a:buClr>
              <a:buSzPct val="100000"/>
              <a:buChar char="●"/>
            </a:pPr>
            <a:r>
              <a:rPr lang="en-GB" sz="1500" b="1" dirty="0">
                <a:solidFill>
                  <a:srgbClr val="000000"/>
                </a:solidFill>
              </a:rPr>
              <a:t>Rapid increase in fake news tactics:</a:t>
            </a:r>
            <a:r>
              <a:rPr lang="en-GB" sz="1500" dirty="0">
                <a:solidFill>
                  <a:srgbClr val="000000"/>
                </a:solidFill>
              </a:rPr>
              <a:t> Misinformation tactics continuously evolve, which may adapt to traditional or existing analysis models. </a:t>
            </a:r>
            <a:endParaRPr sz="1500" dirty="0">
              <a:solidFill>
                <a:srgbClr val="000000"/>
              </a:solidFill>
            </a:endParaRPr>
          </a:p>
          <a:p>
            <a:pPr marL="0" lvl="0" indent="0" algn="l" rtl="0">
              <a:spcBef>
                <a:spcPts val="1200"/>
              </a:spcBef>
              <a:spcAft>
                <a:spcPts val="1200"/>
              </a:spcAft>
              <a:buNone/>
            </a:pPr>
            <a:endParaRPr dirty="0"/>
          </a:p>
        </p:txBody>
      </p:sp>
      <p:pic>
        <p:nvPicPr>
          <p:cNvPr id="3" name="Audio 2">
            <a:extLst>
              <a:ext uri="{FF2B5EF4-FFF2-40B4-BE49-F238E27FC236}">
                <a16:creationId xmlns:a16="http://schemas.microsoft.com/office/drawing/2014/main" id="{2183FE67-7907-96E6-3DA1-FE10D9EFE8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4403"/>
    </mc:Choice>
    <mc:Fallback xmlns="">
      <p:transition spd="slow" advTm="944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3208700" y="745075"/>
            <a:ext cx="28506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Conclusion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60" name="Google Shape;160;p25"/>
          <p:cNvSpPr txBox="1">
            <a:spLocks noGrp="1"/>
          </p:cNvSpPr>
          <p:nvPr>
            <p:ph type="body" idx="1"/>
          </p:nvPr>
        </p:nvSpPr>
        <p:spPr>
          <a:xfrm>
            <a:off x="342275" y="1581900"/>
            <a:ext cx="8298000" cy="315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900" dirty="0">
                <a:solidFill>
                  <a:srgbClr val="000000"/>
                </a:solidFill>
              </a:rPr>
              <a:t>Fake news detection is a challenging task in the current era of easy spread of misinformation. This is having a significant effect on the society. Overcoming these challenges requires an all-rounded approach combining advanced technologies, data driven methods. </a:t>
            </a:r>
            <a:endParaRPr sz="1900" dirty="0">
              <a:solidFill>
                <a:srgbClr val="000000"/>
              </a:solidFill>
            </a:endParaRPr>
          </a:p>
          <a:p>
            <a:pPr marL="0" lvl="0" indent="0" algn="l" rtl="0">
              <a:spcBef>
                <a:spcPts val="1200"/>
              </a:spcBef>
              <a:spcAft>
                <a:spcPts val="1200"/>
              </a:spcAft>
              <a:buNone/>
            </a:pPr>
            <a:r>
              <a:rPr lang="en-GB" sz="1900" dirty="0">
                <a:solidFill>
                  <a:srgbClr val="000000"/>
                </a:solidFill>
              </a:rPr>
              <a:t>We have developed a high accuracy fake news detection system with NLP using glove embeddings, to provide insights on the kinds of fake news that is being spread. </a:t>
            </a:r>
            <a:endParaRPr sz="1900" dirty="0">
              <a:solidFill>
                <a:srgbClr val="000000"/>
              </a:solidFill>
            </a:endParaRPr>
          </a:p>
        </p:txBody>
      </p:sp>
      <p:pic>
        <p:nvPicPr>
          <p:cNvPr id="8" name="Audio 7">
            <a:extLst>
              <a:ext uri="{FF2B5EF4-FFF2-40B4-BE49-F238E27FC236}">
                <a16:creationId xmlns:a16="http://schemas.microsoft.com/office/drawing/2014/main" id="{66E20507-BDEC-AA9E-3379-9A05BCD4B3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7424"/>
    </mc:Choice>
    <mc:Fallback xmlns="">
      <p:transition spd="slow" advTm="47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64"/>
        <p:cNvGrpSpPr/>
        <p:nvPr/>
      </p:nvGrpSpPr>
      <p:grpSpPr>
        <a:xfrm>
          <a:off x="0" y="0"/>
          <a:ext cx="0" cy="0"/>
          <a:chOff x="0" y="0"/>
          <a:chExt cx="0" cy="0"/>
        </a:xfrm>
      </p:grpSpPr>
      <p:sp>
        <p:nvSpPr>
          <p:cNvPr id="165" name="Google Shape;165;p26"/>
          <p:cNvSpPr txBox="1">
            <a:spLocks noGrp="1"/>
          </p:cNvSpPr>
          <p:nvPr>
            <p:ph type="title"/>
          </p:nvPr>
        </p:nvSpPr>
        <p:spPr>
          <a:xfrm>
            <a:off x="3125450" y="911650"/>
            <a:ext cx="31743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Future Scope</a:t>
            </a:r>
            <a:endParaRPr/>
          </a:p>
        </p:txBody>
      </p:sp>
      <p:sp>
        <p:nvSpPr>
          <p:cNvPr id="166" name="Google Shape;166;p26"/>
          <p:cNvSpPr txBox="1">
            <a:spLocks noGrp="1"/>
          </p:cNvSpPr>
          <p:nvPr>
            <p:ph type="body" idx="1"/>
          </p:nvPr>
        </p:nvSpPr>
        <p:spPr>
          <a:xfrm>
            <a:off x="729450" y="1720675"/>
            <a:ext cx="7688700" cy="26193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000000"/>
              </a:buClr>
              <a:buSzPts val="1600"/>
              <a:buChar char="●"/>
            </a:pPr>
            <a:r>
              <a:rPr lang="en-GB" sz="1600" b="1" dirty="0">
                <a:solidFill>
                  <a:srgbClr val="000000"/>
                </a:solidFill>
              </a:rPr>
              <a:t>Advanced Machine learning techniques: </a:t>
            </a:r>
            <a:r>
              <a:rPr lang="en-GB" sz="1600" dirty="0">
                <a:solidFill>
                  <a:srgbClr val="000000"/>
                </a:solidFill>
              </a:rPr>
              <a:t>Exploring various advanced machine learning techniques and deep learning methods, including neural networks. </a:t>
            </a:r>
            <a:endParaRPr sz="1600" dirty="0">
              <a:solidFill>
                <a:srgbClr val="000000"/>
              </a:solidFill>
            </a:endParaRPr>
          </a:p>
          <a:p>
            <a:pPr marL="457200" lvl="0" indent="-330200" algn="l" rtl="0">
              <a:spcBef>
                <a:spcPts val="0"/>
              </a:spcBef>
              <a:spcAft>
                <a:spcPts val="0"/>
              </a:spcAft>
              <a:buClr>
                <a:srgbClr val="000000"/>
              </a:buClr>
              <a:buSzPts val="1600"/>
              <a:buChar char="●"/>
            </a:pPr>
            <a:r>
              <a:rPr lang="en-GB" sz="1600" b="1" dirty="0">
                <a:solidFill>
                  <a:srgbClr val="000000"/>
                </a:solidFill>
              </a:rPr>
              <a:t>Contextual understanding</a:t>
            </a:r>
            <a:r>
              <a:rPr lang="en-GB" sz="1600" dirty="0">
                <a:solidFill>
                  <a:srgbClr val="000000"/>
                </a:solidFill>
              </a:rPr>
              <a:t>: Including cultural factors for getting accurate results. </a:t>
            </a:r>
            <a:endParaRPr sz="1600" dirty="0">
              <a:solidFill>
                <a:srgbClr val="000000"/>
              </a:solidFill>
            </a:endParaRPr>
          </a:p>
          <a:p>
            <a:pPr marL="457200" lvl="0" indent="-330200" algn="l" rtl="0">
              <a:spcBef>
                <a:spcPts val="0"/>
              </a:spcBef>
              <a:spcAft>
                <a:spcPts val="0"/>
              </a:spcAft>
              <a:buClr>
                <a:srgbClr val="000000"/>
              </a:buClr>
              <a:buSzPts val="1600"/>
              <a:buChar char="●"/>
            </a:pPr>
            <a:r>
              <a:rPr lang="en-GB" sz="1600" b="1" dirty="0">
                <a:solidFill>
                  <a:srgbClr val="000000"/>
                </a:solidFill>
              </a:rPr>
              <a:t>Multimode analysis: </a:t>
            </a:r>
            <a:r>
              <a:rPr lang="en-GB" sz="1600" dirty="0">
                <a:solidFill>
                  <a:srgbClr val="000000"/>
                </a:solidFill>
              </a:rPr>
              <a:t>Incorporating analysis of textual, voice and audio content to detect various kinds of data.</a:t>
            </a:r>
            <a:endParaRPr sz="1600" dirty="0">
              <a:solidFill>
                <a:srgbClr val="000000"/>
              </a:solidFill>
            </a:endParaRPr>
          </a:p>
          <a:p>
            <a:pPr marL="0" lvl="0" indent="0" algn="l" rtl="0">
              <a:spcBef>
                <a:spcPts val="1200"/>
              </a:spcBef>
              <a:spcAft>
                <a:spcPts val="1200"/>
              </a:spcAft>
              <a:buNone/>
            </a:pPr>
            <a:endParaRPr dirty="0"/>
          </a:p>
        </p:txBody>
      </p:sp>
      <p:pic>
        <p:nvPicPr>
          <p:cNvPr id="4" name="Audio 3">
            <a:extLst>
              <a:ext uri="{FF2B5EF4-FFF2-40B4-BE49-F238E27FC236}">
                <a16:creationId xmlns:a16="http://schemas.microsoft.com/office/drawing/2014/main" id="{337EFFF9-3DD0-698A-DE65-969792DF7D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528"/>
    </mc:Choice>
    <mc:Fallback xmlns="">
      <p:transition spd="slow" advTm="38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70"/>
        <p:cNvGrpSpPr/>
        <p:nvPr/>
      </p:nvGrpSpPr>
      <p:grpSpPr>
        <a:xfrm>
          <a:off x="0" y="0"/>
          <a:ext cx="0" cy="0"/>
          <a:chOff x="0" y="0"/>
          <a:chExt cx="0" cy="0"/>
        </a:xfrm>
      </p:grpSpPr>
      <p:sp>
        <p:nvSpPr>
          <p:cNvPr id="171" name="Google Shape;171;p27"/>
          <p:cNvSpPr txBox="1">
            <a:spLocks noGrp="1"/>
          </p:cNvSpPr>
          <p:nvPr>
            <p:ph type="title" idx="4294967295"/>
          </p:nvPr>
        </p:nvSpPr>
        <p:spPr>
          <a:xfrm>
            <a:off x="3145300" y="2128375"/>
            <a:ext cx="4551600" cy="129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3620"/>
              <a:t>Thank you </a:t>
            </a:r>
            <a:endParaRPr sz="3620"/>
          </a:p>
        </p:txBody>
      </p:sp>
    </p:spTree>
  </p:cSld>
  <p:clrMapOvr>
    <a:masterClrMapping/>
  </p:clrMapOvr>
  <mc:AlternateContent xmlns:mc="http://schemas.openxmlformats.org/markup-compatibility/2006" xmlns:p14="http://schemas.microsoft.com/office/powerpoint/2010/main">
    <mc:Choice Requires="p14">
      <p:transition spd="slow" p14:dur="2000" advTm="3415"/>
    </mc:Choice>
    <mc:Fallback xmlns="">
      <p:transition spd="slow" advTm="341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3162450" y="782100"/>
            <a:ext cx="2591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000000"/>
                </a:solidFill>
              </a:rPr>
              <a:t>Introduction</a:t>
            </a:r>
            <a:endParaRPr>
              <a:solidFill>
                <a:srgbClr val="000000"/>
              </a:solidFill>
            </a:endParaRPr>
          </a:p>
        </p:txBody>
      </p:sp>
      <p:sp>
        <p:nvSpPr>
          <p:cNvPr id="93" name="Google Shape;93;p14"/>
          <p:cNvSpPr txBox="1">
            <a:spLocks noGrp="1"/>
          </p:cNvSpPr>
          <p:nvPr>
            <p:ph type="body" idx="1"/>
          </p:nvPr>
        </p:nvSpPr>
        <p:spPr>
          <a:xfrm>
            <a:off x="727650" y="1625575"/>
            <a:ext cx="7688700" cy="2261100"/>
          </a:xfrm>
          <a:prstGeom prst="rect">
            <a:avLst/>
          </a:prstGeom>
        </p:spPr>
        <p:txBody>
          <a:bodyPr spcFirstLastPara="1" wrap="square" lIns="91425" tIns="91425" rIns="91425" bIns="91425" anchor="t" anchorCtr="0">
            <a:normAutofit lnSpcReduction="10000"/>
          </a:bodyPr>
          <a:lstStyle/>
          <a:p>
            <a:pPr marL="457200" lvl="0" indent="-323850" algn="l" rtl="0">
              <a:spcBef>
                <a:spcPts val="0"/>
              </a:spcBef>
              <a:spcAft>
                <a:spcPts val="0"/>
              </a:spcAft>
              <a:buClr>
                <a:srgbClr val="000000"/>
              </a:buClr>
              <a:buSzPts val="1500"/>
              <a:buChar char="●"/>
            </a:pPr>
            <a:r>
              <a:rPr lang="en-GB" sz="1500" dirty="0">
                <a:solidFill>
                  <a:srgbClr val="000000"/>
                </a:solidFill>
              </a:rPr>
              <a:t>Rapid spread of information on social media has led to an increase in spread of fake news.</a:t>
            </a:r>
            <a:endParaRPr sz="1500" dirty="0">
              <a:solidFill>
                <a:srgbClr val="000000"/>
              </a:solidFill>
            </a:endParaRPr>
          </a:p>
          <a:p>
            <a:pPr marL="457200" lvl="0" indent="-323850" algn="l" rtl="0">
              <a:spcBef>
                <a:spcPts val="0"/>
              </a:spcBef>
              <a:spcAft>
                <a:spcPts val="0"/>
              </a:spcAft>
              <a:buClr>
                <a:srgbClr val="000000"/>
              </a:buClr>
              <a:buSzPts val="1500"/>
              <a:buChar char="●"/>
            </a:pPr>
            <a:r>
              <a:rPr lang="en-GB" sz="1500" dirty="0">
                <a:solidFill>
                  <a:srgbClr val="000000"/>
                </a:solidFill>
              </a:rPr>
              <a:t>To tackle this, detecting fake news is essential to maintain integrity of online information and preventing its harmful effects.</a:t>
            </a:r>
            <a:endParaRPr sz="1500" dirty="0">
              <a:solidFill>
                <a:srgbClr val="000000"/>
              </a:solidFill>
            </a:endParaRPr>
          </a:p>
          <a:p>
            <a:pPr marL="457200" lvl="0" indent="-323850" algn="l" rtl="0">
              <a:spcBef>
                <a:spcPts val="0"/>
              </a:spcBef>
              <a:spcAft>
                <a:spcPts val="0"/>
              </a:spcAft>
              <a:buClr>
                <a:srgbClr val="000000"/>
              </a:buClr>
              <a:buSzPts val="1500"/>
              <a:buChar char="●"/>
            </a:pPr>
            <a:r>
              <a:rPr lang="en-GB" sz="1500" dirty="0">
                <a:solidFill>
                  <a:srgbClr val="000000"/>
                </a:solidFill>
              </a:rPr>
              <a:t>Researchers are using tools like language processing, machine learning, and network analysis to build systems that can detect fake news.</a:t>
            </a:r>
            <a:endParaRPr sz="1500" dirty="0">
              <a:solidFill>
                <a:srgbClr val="000000"/>
              </a:solidFill>
            </a:endParaRPr>
          </a:p>
          <a:p>
            <a:pPr marL="457200" lvl="0" indent="-323850" algn="l" rtl="0">
              <a:spcBef>
                <a:spcPts val="0"/>
              </a:spcBef>
              <a:spcAft>
                <a:spcPts val="0"/>
              </a:spcAft>
              <a:buClr>
                <a:srgbClr val="000000"/>
              </a:buClr>
              <a:buSzPts val="1500"/>
              <a:buChar char="●"/>
            </a:pPr>
            <a:r>
              <a:rPr lang="en-GB" sz="1500" dirty="0">
                <a:solidFill>
                  <a:srgbClr val="000000"/>
                </a:solidFill>
              </a:rPr>
              <a:t>This could be challenging because this will involve evolution of nature of fake news and this will also need a real time, accurate detection methods.</a:t>
            </a:r>
            <a:endParaRPr sz="1500" dirty="0">
              <a:solidFill>
                <a:srgbClr val="000000"/>
              </a:solidFill>
            </a:endParaRPr>
          </a:p>
        </p:txBody>
      </p:sp>
      <p:pic>
        <p:nvPicPr>
          <p:cNvPr id="17" name="Audio 16">
            <a:hlinkClick r:id="" action="ppaction://media"/>
            <a:extLst>
              <a:ext uri="{FF2B5EF4-FFF2-40B4-BE49-F238E27FC236}">
                <a16:creationId xmlns:a16="http://schemas.microsoft.com/office/drawing/2014/main" id="{0B745CC7-899D-B132-D97B-131066D469F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0387"/>
    </mc:Choice>
    <mc:Fallback xmlns="">
      <p:transition spd="slow" advTm="403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2783125" y="837600"/>
            <a:ext cx="36831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000000"/>
                </a:solidFill>
              </a:rPr>
              <a:t>Problem Statement</a:t>
            </a:r>
            <a:endParaRPr>
              <a:solidFill>
                <a:srgbClr val="000000"/>
              </a:solidFill>
            </a:endParaRPr>
          </a:p>
        </p:txBody>
      </p:sp>
      <p:sp>
        <p:nvSpPr>
          <p:cNvPr id="99" name="Google Shape;99;p15"/>
          <p:cNvSpPr txBox="1">
            <a:spLocks noGrp="1"/>
          </p:cNvSpPr>
          <p:nvPr>
            <p:ph type="body" idx="1"/>
          </p:nvPr>
        </p:nvSpPr>
        <p:spPr>
          <a:xfrm>
            <a:off x="729450" y="1853850"/>
            <a:ext cx="7688700" cy="24861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rgbClr val="000000"/>
              </a:buClr>
              <a:buSzPts val="1500"/>
              <a:buChar char="●"/>
            </a:pPr>
            <a:r>
              <a:rPr lang="en-GB" sz="1500">
                <a:solidFill>
                  <a:srgbClr val="000000"/>
                </a:solidFill>
              </a:rPr>
              <a:t>Fake news on social media can mislead and confuse people.</a:t>
            </a:r>
            <a:endParaRPr sz="1500">
              <a:solidFill>
                <a:srgbClr val="000000"/>
              </a:solidFill>
            </a:endParaRPr>
          </a:p>
          <a:p>
            <a:pPr marL="457200" lvl="0" indent="-323850" algn="l" rtl="0">
              <a:spcBef>
                <a:spcPts val="0"/>
              </a:spcBef>
              <a:spcAft>
                <a:spcPts val="0"/>
              </a:spcAft>
              <a:buClr>
                <a:srgbClr val="000000"/>
              </a:buClr>
              <a:buSzPts val="1500"/>
              <a:buChar char="●"/>
            </a:pPr>
            <a:r>
              <a:rPr lang="en-GB" sz="1500">
                <a:solidFill>
                  <a:srgbClr val="000000"/>
                </a:solidFill>
              </a:rPr>
              <a:t>Manually identifying fake news can be time consuming and also can lead to errors because we must deal with shear amount of data.</a:t>
            </a:r>
            <a:endParaRPr sz="1500">
              <a:solidFill>
                <a:srgbClr val="000000"/>
              </a:solidFill>
            </a:endParaRPr>
          </a:p>
          <a:p>
            <a:pPr marL="457200" lvl="0" indent="-323850" algn="l" rtl="0">
              <a:spcBef>
                <a:spcPts val="0"/>
              </a:spcBef>
              <a:spcAft>
                <a:spcPts val="0"/>
              </a:spcAft>
              <a:buClr>
                <a:srgbClr val="000000"/>
              </a:buClr>
              <a:buSzPts val="1500"/>
              <a:buChar char="●"/>
            </a:pPr>
            <a:r>
              <a:rPr lang="en-GB" sz="1500">
                <a:solidFill>
                  <a:srgbClr val="000000"/>
                </a:solidFill>
              </a:rPr>
              <a:t>Existing tools being used to detect fake news need improvement to be more accurate and reliable.</a:t>
            </a:r>
            <a:endParaRPr sz="1500">
              <a:solidFill>
                <a:srgbClr val="000000"/>
              </a:solidFill>
            </a:endParaRPr>
          </a:p>
          <a:p>
            <a:pPr marL="457200" lvl="0" indent="-323850" algn="l" rtl="0">
              <a:spcBef>
                <a:spcPts val="0"/>
              </a:spcBef>
              <a:spcAft>
                <a:spcPts val="0"/>
              </a:spcAft>
              <a:buClr>
                <a:srgbClr val="000000"/>
              </a:buClr>
              <a:buSzPts val="1500"/>
              <a:buChar char="●"/>
            </a:pPr>
            <a:r>
              <a:rPr lang="en-GB" sz="1500">
                <a:solidFill>
                  <a:srgbClr val="000000"/>
                </a:solidFill>
              </a:rPr>
              <a:t>To tackle this, building efficient and scalable techniques to detect fake news is crucial for maintaining trust and credibility in online content.</a:t>
            </a:r>
            <a:endParaRPr sz="1500">
              <a:solidFill>
                <a:srgbClr val="000000"/>
              </a:solidFill>
            </a:endParaRPr>
          </a:p>
          <a:p>
            <a:pPr marL="457200" lvl="0" indent="0" algn="l" rtl="0">
              <a:spcBef>
                <a:spcPts val="1200"/>
              </a:spcBef>
              <a:spcAft>
                <a:spcPts val="1200"/>
              </a:spcAft>
              <a:buNone/>
            </a:pPr>
            <a:endParaRPr/>
          </a:p>
        </p:txBody>
      </p:sp>
      <p:pic>
        <p:nvPicPr>
          <p:cNvPr id="7" name="Audio 6">
            <a:hlinkClick r:id="" action="ppaction://media"/>
            <a:extLst>
              <a:ext uri="{FF2B5EF4-FFF2-40B4-BE49-F238E27FC236}">
                <a16:creationId xmlns:a16="http://schemas.microsoft.com/office/drawing/2014/main" id="{7B3D942E-A0AF-AFBD-368E-EE79929826B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6583"/>
    </mc:Choice>
    <mc:Fallback xmlns="">
      <p:transition spd="slow" advTm="265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3079175" y="809825"/>
            <a:ext cx="32763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000000"/>
                </a:solidFill>
              </a:rPr>
              <a:t>Tools used</a:t>
            </a:r>
            <a:endParaRPr>
              <a:solidFill>
                <a:srgbClr val="000000"/>
              </a:solidFill>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05" name="Google Shape;105;p16"/>
          <p:cNvSpPr txBox="1">
            <a:spLocks noGrp="1"/>
          </p:cNvSpPr>
          <p:nvPr>
            <p:ph type="body" idx="1"/>
          </p:nvPr>
        </p:nvSpPr>
        <p:spPr>
          <a:xfrm>
            <a:off x="729450" y="1951950"/>
            <a:ext cx="7688700" cy="2600700"/>
          </a:xfrm>
          <a:prstGeom prst="rect">
            <a:avLst/>
          </a:prstGeom>
        </p:spPr>
        <p:txBody>
          <a:bodyPr spcFirstLastPara="1" wrap="square" lIns="91425" tIns="91425" rIns="91425" bIns="91425" anchor="t" anchorCtr="0">
            <a:normAutofit fontScale="92500" lnSpcReduction="10000"/>
          </a:bodyPr>
          <a:lstStyle/>
          <a:p>
            <a:pPr marL="457200" lvl="0" indent="-328338" algn="l" rtl="0">
              <a:spcBef>
                <a:spcPts val="0"/>
              </a:spcBef>
              <a:spcAft>
                <a:spcPts val="0"/>
              </a:spcAft>
              <a:buClr>
                <a:srgbClr val="000000"/>
              </a:buClr>
              <a:buSzPct val="100000"/>
              <a:buChar char="➔"/>
            </a:pPr>
            <a:r>
              <a:rPr lang="en-GB" sz="2026">
                <a:solidFill>
                  <a:srgbClr val="000000"/>
                </a:solidFill>
              </a:rPr>
              <a:t>Development Environment: Google Colab</a:t>
            </a:r>
            <a:endParaRPr sz="2026">
              <a:solidFill>
                <a:srgbClr val="000000"/>
              </a:solidFill>
            </a:endParaRPr>
          </a:p>
          <a:p>
            <a:pPr marL="457200" lvl="0" indent="-328338" algn="l" rtl="0">
              <a:spcBef>
                <a:spcPts val="0"/>
              </a:spcBef>
              <a:spcAft>
                <a:spcPts val="0"/>
              </a:spcAft>
              <a:buClr>
                <a:srgbClr val="000000"/>
              </a:buClr>
              <a:buSzPct val="100000"/>
              <a:buChar char="➔"/>
            </a:pPr>
            <a:r>
              <a:rPr lang="en-GB" sz="2026">
                <a:solidFill>
                  <a:srgbClr val="000000"/>
                </a:solidFill>
              </a:rPr>
              <a:t>Programming language: Python</a:t>
            </a:r>
            <a:endParaRPr sz="2026">
              <a:solidFill>
                <a:srgbClr val="000000"/>
              </a:solidFill>
            </a:endParaRPr>
          </a:p>
          <a:p>
            <a:pPr marL="457200" lvl="0" indent="-328338" algn="l" rtl="0">
              <a:spcBef>
                <a:spcPts val="0"/>
              </a:spcBef>
              <a:spcAft>
                <a:spcPts val="0"/>
              </a:spcAft>
              <a:buClr>
                <a:srgbClr val="000000"/>
              </a:buClr>
              <a:buSzPct val="100000"/>
              <a:buChar char="➔"/>
            </a:pPr>
            <a:r>
              <a:rPr lang="en-GB" sz="2026">
                <a:solidFill>
                  <a:srgbClr val="000000"/>
                </a:solidFill>
              </a:rPr>
              <a:t>Libraries used:</a:t>
            </a:r>
            <a:endParaRPr sz="2026">
              <a:solidFill>
                <a:srgbClr val="000000"/>
              </a:solidFill>
            </a:endParaRPr>
          </a:p>
          <a:p>
            <a:pPr marL="914400" lvl="1" indent="-318495" algn="l" rtl="0">
              <a:spcBef>
                <a:spcPts val="0"/>
              </a:spcBef>
              <a:spcAft>
                <a:spcPts val="0"/>
              </a:spcAft>
              <a:buClr>
                <a:srgbClr val="000000"/>
              </a:buClr>
              <a:buSzPct val="100000"/>
              <a:buChar char="◆"/>
            </a:pPr>
            <a:r>
              <a:rPr lang="en-GB" sz="1826">
                <a:solidFill>
                  <a:srgbClr val="000000"/>
                </a:solidFill>
              </a:rPr>
              <a:t>Numpy</a:t>
            </a:r>
            <a:endParaRPr sz="1826">
              <a:solidFill>
                <a:srgbClr val="000000"/>
              </a:solidFill>
            </a:endParaRPr>
          </a:p>
          <a:p>
            <a:pPr marL="914400" lvl="1" indent="-318495" algn="l" rtl="0">
              <a:spcBef>
                <a:spcPts val="0"/>
              </a:spcBef>
              <a:spcAft>
                <a:spcPts val="0"/>
              </a:spcAft>
              <a:buClr>
                <a:srgbClr val="000000"/>
              </a:buClr>
              <a:buSzPct val="100000"/>
              <a:buChar char="◆"/>
            </a:pPr>
            <a:r>
              <a:rPr lang="en-GB" sz="1826">
                <a:solidFill>
                  <a:srgbClr val="000000"/>
                </a:solidFill>
              </a:rPr>
              <a:t>Pandas</a:t>
            </a:r>
            <a:endParaRPr sz="1826">
              <a:solidFill>
                <a:srgbClr val="000000"/>
              </a:solidFill>
            </a:endParaRPr>
          </a:p>
          <a:p>
            <a:pPr marL="914400" lvl="1" indent="-318495" algn="l" rtl="0">
              <a:spcBef>
                <a:spcPts val="0"/>
              </a:spcBef>
              <a:spcAft>
                <a:spcPts val="0"/>
              </a:spcAft>
              <a:buClr>
                <a:srgbClr val="000000"/>
              </a:buClr>
              <a:buSzPct val="100000"/>
              <a:buChar char="◆"/>
            </a:pPr>
            <a:r>
              <a:rPr lang="en-GB" sz="1826">
                <a:solidFill>
                  <a:srgbClr val="000000"/>
                </a:solidFill>
              </a:rPr>
              <a:t>Seaborn</a:t>
            </a:r>
            <a:endParaRPr sz="1826">
              <a:solidFill>
                <a:srgbClr val="000000"/>
              </a:solidFill>
            </a:endParaRPr>
          </a:p>
          <a:p>
            <a:pPr marL="914400" lvl="1" indent="-318495" algn="l" rtl="0">
              <a:spcBef>
                <a:spcPts val="0"/>
              </a:spcBef>
              <a:spcAft>
                <a:spcPts val="0"/>
              </a:spcAft>
              <a:buClr>
                <a:srgbClr val="000000"/>
              </a:buClr>
              <a:buSzPct val="100000"/>
              <a:buChar char="◆"/>
            </a:pPr>
            <a:r>
              <a:rPr lang="en-GB" sz="1826">
                <a:solidFill>
                  <a:srgbClr val="000000"/>
                </a:solidFill>
              </a:rPr>
              <a:t>Matplot</a:t>
            </a:r>
            <a:endParaRPr sz="1826">
              <a:solidFill>
                <a:srgbClr val="000000"/>
              </a:solidFill>
            </a:endParaRPr>
          </a:p>
          <a:p>
            <a:pPr marL="914400" lvl="1" indent="-318495" algn="l" rtl="0">
              <a:spcBef>
                <a:spcPts val="0"/>
              </a:spcBef>
              <a:spcAft>
                <a:spcPts val="0"/>
              </a:spcAft>
              <a:buClr>
                <a:srgbClr val="000000"/>
              </a:buClr>
              <a:buSzPct val="100000"/>
              <a:buChar char="◆"/>
            </a:pPr>
            <a:r>
              <a:rPr lang="en-GB" sz="1826">
                <a:solidFill>
                  <a:srgbClr val="000000"/>
                </a:solidFill>
              </a:rPr>
              <a:t>Keras</a:t>
            </a:r>
            <a:endParaRPr sz="1826">
              <a:solidFill>
                <a:srgbClr val="000000"/>
              </a:solidFill>
            </a:endParaRPr>
          </a:p>
          <a:p>
            <a:pPr marL="91440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7" name="Audio 6">
            <a:hlinkClick r:id="" action="ppaction://media"/>
            <a:extLst>
              <a:ext uri="{FF2B5EF4-FFF2-40B4-BE49-F238E27FC236}">
                <a16:creationId xmlns:a16="http://schemas.microsoft.com/office/drawing/2014/main" id="{4096061B-E985-850B-AD3B-7F647CB00C6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9412"/>
    </mc:Choice>
    <mc:Fallback xmlns="">
      <p:transition spd="slow" advTm="19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09"/>
        <p:cNvGrpSpPr/>
        <p:nvPr/>
      </p:nvGrpSpPr>
      <p:grpSpPr>
        <a:xfrm>
          <a:off x="0" y="0"/>
          <a:ext cx="0" cy="0"/>
          <a:chOff x="0" y="0"/>
          <a:chExt cx="0" cy="0"/>
        </a:xfrm>
      </p:grpSpPr>
      <p:pic>
        <p:nvPicPr>
          <p:cNvPr id="110" name="Google Shape;110;p17"/>
          <p:cNvPicPr preferRelativeResize="0"/>
          <p:nvPr/>
        </p:nvPicPr>
        <p:blipFill>
          <a:blip r:embed="rId5">
            <a:alphaModFix/>
          </a:blip>
          <a:stretch>
            <a:fillRect/>
          </a:stretch>
        </p:blipFill>
        <p:spPr>
          <a:xfrm>
            <a:off x="5504275" y="0"/>
            <a:ext cx="1452400" cy="5069500"/>
          </a:xfrm>
          <a:prstGeom prst="rect">
            <a:avLst/>
          </a:prstGeom>
          <a:noFill/>
          <a:ln>
            <a:noFill/>
          </a:ln>
        </p:spPr>
      </p:pic>
      <p:sp>
        <p:nvSpPr>
          <p:cNvPr id="111" name="Google Shape;111;p17"/>
          <p:cNvSpPr txBox="1"/>
          <p:nvPr/>
        </p:nvSpPr>
        <p:spPr>
          <a:xfrm>
            <a:off x="1507900" y="2173975"/>
            <a:ext cx="2886300" cy="132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500" b="1">
                <a:latin typeface="Lato"/>
                <a:ea typeface="Lato"/>
                <a:cs typeface="Lato"/>
                <a:sym typeface="Lato"/>
              </a:rPr>
              <a:t>Workflow</a:t>
            </a:r>
            <a:endParaRPr sz="2500" b="1">
              <a:latin typeface="Lato"/>
              <a:ea typeface="Lato"/>
              <a:cs typeface="Lato"/>
              <a:sym typeface="Lato"/>
            </a:endParaRPr>
          </a:p>
        </p:txBody>
      </p:sp>
      <p:pic>
        <p:nvPicPr>
          <p:cNvPr id="9" name="Audio 8">
            <a:hlinkClick r:id="" action="ppaction://media"/>
            <a:extLst>
              <a:ext uri="{FF2B5EF4-FFF2-40B4-BE49-F238E27FC236}">
                <a16:creationId xmlns:a16="http://schemas.microsoft.com/office/drawing/2014/main" id="{8696892E-6809-DD36-DE1F-B4862F6A31A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4663"/>
    </mc:Choice>
    <mc:Fallback xmlns="">
      <p:transition spd="slow" advTm="54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3125400" y="846875"/>
            <a:ext cx="34521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Data collection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17" name="Google Shape;117;p18"/>
          <p:cNvSpPr txBox="1">
            <a:spLocks noGrp="1"/>
          </p:cNvSpPr>
          <p:nvPr>
            <p:ph type="body" idx="1"/>
          </p:nvPr>
        </p:nvSpPr>
        <p:spPr>
          <a:xfrm>
            <a:off x="729450" y="1853850"/>
            <a:ext cx="7688700" cy="30120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000000"/>
              </a:buClr>
              <a:buSzPts val="1300"/>
              <a:buChar char="●"/>
            </a:pPr>
            <a:r>
              <a:rPr lang="en-GB" b="1" dirty="0">
                <a:solidFill>
                  <a:srgbClr val="000000"/>
                </a:solidFill>
              </a:rPr>
              <a:t>Identifying relevant Sources:</a:t>
            </a:r>
            <a:r>
              <a:rPr lang="en-GB" dirty="0">
                <a:solidFill>
                  <a:srgbClr val="000000"/>
                </a:solidFill>
              </a:rPr>
              <a:t> We must determine the platforms where fake news is likely to be shared. For example, Twitter, Facebook, news blogs and blogs.</a:t>
            </a:r>
            <a:endParaRPr dirty="0">
              <a:solidFill>
                <a:srgbClr val="000000"/>
              </a:solidFill>
            </a:endParaRPr>
          </a:p>
          <a:p>
            <a:pPr marL="457200" lvl="0" indent="-311150" algn="l" rtl="0">
              <a:spcBef>
                <a:spcPts val="0"/>
              </a:spcBef>
              <a:spcAft>
                <a:spcPts val="0"/>
              </a:spcAft>
              <a:buClr>
                <a:srgbClr val="000000"/>
              </a:buClr>
              <a:buSzPts val="1300"/>
              <a:buChar char="●"/>
            </a:pPr>
            <a:r>
              <a:rPr lang="en-GB" b="1" dirty="0">
                <a:solidFill>
                  <a:srgbClr val="000000"/>
                </a:solidFill>
              </a:rPr>
              <a:t>Search queries:</a:t>
            </a:r>
            <a:r>
              <a:rPr lang="en-GB" dirty="0">
                <a:solidFill>
                  <a:srgbClr val="000000"/>
                </a:solidFill>
              </a:rPr>
              <a:t> Developing keywords or queries related to fake news topics to retrieve relevant data. For example, keywords may include “fake news” or “hoax” or any misleading terms.</a:t>
            </a:r>
            <a:endParaRPr dirty="0">
              <a:solidFill>
                <a:srgbClr val="000000"/>
              </a:solidFill>
            </a:endParaRPr>
          </a:p>
          <a:p>
            <a:pPr marL="457200" lvl="0" indent="-311150" algn="l" rtl="0">
              <a:spcBef>
                <a:spcPts val="0"/>
              </a:spcBef>
              <a:spcAft>
                <a:spcPts val="0"/>
              </a:spcAft>
              <a:buClr>
                <a:srgbClr val="000000"/>
              </a:buClr>
              <a:buSzPts val="1300"/>
              <a:buChar char="●"/>
            </a:pPr>
            <a:r>
              <a:rPr lang="en-GB" b="1" dirty="0">
                <a:solidFill>
                  <a:srgbClr val="000000"/>
                </a:solidFill>
              </a:rPr>
              <a:t>Web scraping tools: </a:t>
            </a:r>
            <a:r>
              <a:rPr lang="en-GB" dirty="0">
                <a:solidFill>
                  <a:srgbClr val="000000"/>
                </a:solidFill>
              </a:rPr>
              <a:t>Using web scraping tools or APIs to gather information from relevant platforms. This will involve extracting images, text, URLs and metadata from social media posts. </a:t>
            </a:r>
            <a:endParaRPr dirty="0">
              <a:solidFill>
                <a:srgbClr val="000000"/>
              </a:solidFill>
            </a:endParaRPr>
          </a:p>
          <a:p>
            <a:pPr marL="457200" lvl="0" indent="-311150" algn="l" rtl="0">
              <a:spcBef>
                <a:spcPts val="0"/>
              </a:spcBef>
              <a:spcAft>
                <a:spcPts val="0"/>
              </a:spcAft>
              <a:buClr>
                <a:srgbClr val="000000"/>
              </a:buClr>
              <a:buSzPts val="1300"/>
              <a:buChar char="●"/>
            </a:pPr>
            <a:r>
              <a:rPr lang="en-GB" b="1" dirty="0">
                <a:solidFill>
                  <a:srgbClr val="000000"/>
                </a:solidFill>
              </a:rPr>
              <a:t>Implementing data filters:</a:t>
            </a:r>
            <a:r>
              <a:rPr lang="en-GB" dirty="0">
                <a:solidFill>
                  <a:srgbClr val="000000"/>
                </a:solidFill>
              </a:rPr>
              <a:t> Removal of irrelevant or duplicate data using filters and focus on the data that is most likely to have fake news. Filters may include language, date, and content.</a:t>
            </a:r>
            <a:endParaRPr dirty="0">
              <a:solidFill>
                <a:srgbClr val="000000"/>
              </a:solidFill>
            </a:endParaRPr>
          </a:p>
          <a:p>
            <a:pPr marL="457200" lvl="0" indent="-311150" algn="l" rtl="0">
              <a:spcBef>
                <a:spcPts val="0"/>
              </a:spcBef>
              <a:spcAft>
                <a:spcPts val="0"/>
              </a:spcAft>
              <a:buClr>
                <a:srgbClr val="000000"/>
              </a:buClr>
              <a:buSzPts val="1300"/>
              <a:buChar char="●"/>
            </a:pPr>
            <a:r>
              <a:rPr lang="en-GB" b="1" dirty="0">
                <a:solidFill>
                  <a:srgbClr val="000000"/>
                </a:solidFill>
              </a:rPr>
              <a:t>Store and manage data:</a:t>
            </a:r>
            <a:r>
              <a:rPr lang="en-GB" dirty="0">
                <a:solidFill>
                  <a:srgbClr val="000000"/>
                </a:solidFill>
              </a:rPr>
              <a:t> A data storage to manage and organise the collected data while ensuring data privacy and security. </a:t>
            </a:r>
            <a:endParaRPr dirty="0">
              <a:solidFill>
                <a:srgbClr val="000000"/>
              </a:solidFill>
            </a:endParaRPr>
          </a:p>
        </p:txBody>
      </p:sp>
      <p:pic>
        <p:nvPicPr>
          <p:cNvPr id="6" name="Audio 5">
            <a:hlinkClick r:id="" action="ppaction://media"/>
            <a:extLst>
              <a:ext uri="{FF2B5EF4-FFF2-40B4-BE49-F238E27FC236}">
                <a16:creationId xmlns:a16="http://schemas.microsoft.com/office/drawing/2014/main" id="{FF375E5F-8C9E-7791-DE54-EB65EEE91A9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6963"/>
    </mc:Choice>
    <mc:Fallback xmlns="">
      <p:transition spd="slow" advTm="56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2548044" y="856125"/>
            <a:ext cx="37611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Dataset Description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23" name="Google Shape;123;p19"/>
          <p:cNvSpPr txBox="1">
            <a:spLocks noGrp="1"/>
          </p:cNvSpPr>
          <p:nvPr>
            <p:ph type="body" idx="1"/>
          </p:nvPr>
        </p:nvSpPr>
        <p:spPr>
          <a:xfrm>
            <a:off x="444050" y="1609650"/>
            <a:ext cx="8270400" cy="3478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500" b="1">
                <a:solidFill>
                  <a:srgbClr val="000000"/>
                </a:solidFill>
              </a:rPr>
              <a:t>Datasets used:</a:t>
            </a:r>
            <a:r>
              <a:rPr lang="en-GB" sz="1500">
                <a:solidFill>
                  <a:srgbClr val="000000"/>
                </a:solidFill>
              </a:rPr>
              <a:t> True.csv and Fake.csv are the two datasets that we have used in this study.</a:t>
            </a:r>
            <a:endParaRPr sz="1500">
              <a:solidFill>
                <a:srgbClr val="000000"/>
              </a:solidFill>
            </a:endParaRPr>
          </a:p>
          <a:p>
            <a:pPr marL="0" lvl="0" indent="0" algn="l" rtl="0">
              <a:spcBef>
                <a:spcPts val="1200"/>
              </a:spcBef>
              <a:spcAft>
                <a:spcPts val="0"/>
              </a:spcAft>
              <a:buNone/>
            </a:pPr>
            <a:endParaRPr sz="1500" b="1">
              <a:solidFill>
                <a:srgbClr val="000000"/>
              </a:solidFill>
            </a:endParaRPr>
          </a:p>
          <a:p>
            <a:pPr marL="0" lvl="0" indent="0" algn="l" rtl="0">
              <a:spcBef>
                <a:spcPts val="1200"/>
              </a:spcBef>
              <a:spcAft>
                <a:spcPts val="0"/>
              </a:spcAft>
              <a:buNone/>
            </a:pPr>
            <a:r>
              <a:rPr lang="en-GB" sz="1500" b="1">
                <a:solidFill>
                  <a:srgbClr val="000000"/>
                </a:solidFill>
              </a:rPr>
              <a:t>Attributes: </a:t>
            </a:r>
            <a:endParaRPr sz="1500" b="1">
              <a:solidFill>
                <a:srgbClr val="000000"/>
              </a:solidFill>
            </a:endParaRPr>
          </a:p>
          <a:p>
            <a:pPr marL="457200" lvl="0" indent="-316706" algn="l" rtl="0">
              <a:spcBef>
                <a:spcPts val="1200"/>
              </a:spcBef>
              <a:spcAft>
                <a:spcPts val="0"/>
              </a:spcAft>
              <a:buClr>
                <a:srgbClr val="000000"/>
              </a:buClr>
              <a:buSzPct val="100000"/>
              <a:buChar char="●"/>
            </a:pPr>
            <a:r>
              <a:rPr lang="en-GB" sz="1500">
                <a:solidFill>
                  <a:srgbClr val="000000"/>
                </a:solidFill>
              </a:rPr>
              <a:t>Title</a:t>
            </a:r>
            <a:endParaRPr sz="1500">
              <a:solidFill>
                <a:srgbClr val="000000"/>
              </a:solidFill>
            </a:endParaRPr>
          </a:p>
          <a:p>
            <a:pPr marL="457200" lvl="0" indent="-316706" algn="l" rtl="0">
              <a:spcBef>
                <a:spcPts val="0"/>
              </a:spcBef>
              <a:spcAft>
                <a:spcPts val="0"/>
              </a:spcAft>
              <a:buClr>
                <a:srgbClr val="000000"/>
              </a:buClr>
              <a:buSzPct val="100000"/>
              <a:buChar char="●"/>
            </a:pPr>
            <a:r>
              <a:rPr lang="en-GB" sz="1500">
                <a:solidFill>
                  <a:srgbClr val="000000"/>
                </a:solidFill>
              </a:rPr>
              <a:t>Text</a:t>
            </a:r>
            <a:endParaRPr sz="1500">
              <a:solidFill>
                <a:srgbClr val="000000"/>
              </a:solidFill>
            </a:endParaRPr>
          </a:p>
          <a:p>
            <a:pPr marL="457200" lvl="0" indent="-316706" algn="l" rtl="0">
              <a:spcBef>
                <a:spcPts val="0"/>
              </a:spcBef>
              <a:spcAft>
                <a:spcPts val="0"/>
              </a:spcAft>
              <a:buClr>
                <a:srgbClr val="000000"/>
              </a:buClr>
              <a:buSzPct val="100000"/>
              <a:buChar char="●"/>
            </a:pPr>
            <a:r>
              <a:rPr lang="en-GB" sz="1500">
                <a:solidFill>
                  <a:srgbClr val="000000"/>
                </a:solidFill>
              </a:rPr>
              <a:t>Subject(Categories)</a:t>
            </a:r>
            <a:endParaRPr sz="1500">
              <a:solidFill>
                <a:srgbClr val="000000"/>
              </a:solidFill>
            </a:endParaRPr>
          </a:p>
          <a:p>
            <a:pPr marL="457200" lvl="0" indent="-316706" algn="l" rtl="0">
              <a:spcBef>
                <a:spcPts val="0"/>
              </a:spcBef>
              <a:spcAft>
                <a:spcPts val="0"/>
              </a:spcAft>
              <a:buClr>
                <a:srgbClr val="000000"/>
              </a:buClr>
              <a:buSzPct val="100000"/>
              <a:buChar char="●"/>
            </a:pPr>
            <a:r>
              <a:rPr lang="en-GB" sz="1500">
                <a:solidFill>
                  <a:srgbClr val="000000"/>
                </a:solidFill>
              </a:rPr>
              <a:t>Date</a:t>
            </a:r>
            <a:endParaRPr sz="1500">
              <a:solidFill>
                <a:srgbClr val="000000"/>
              </a:solidFill>
            </a:endParaRPr>
          </a:p>
          <a:p>
            <a:pPr marL="0" lvl="0" indent="0" algn="l" rtl="0">
              <a:spcBef>
                <a:spcPts val="1200"/>
              </a:spcBef>
              <a:spcAft>
                <a:spcPts val="0"/>
              </a:spcAft>
              <a:buNone/>
            </a:pPr>
            <a:endParaRPr sz="1400">
              <a:solidFill>
                <a:srgbClr val="000000"/>
              </a:solidFill>
            </a:endParaRPr>
          </a:p>
          <a:p>
            <a:pPr marL="0" lvl="0" indent="0" algn="l" rtl="0">
              <a:spcBef>
                <a:spcPts val="1200"/>
              </a:spcBef>
              <a:spcAft>
                <a:spcPts val="0"/>
              </a:spcAft>
              <a:buNone/>
            </a:pPr>
            <a:r>
              <a:rPr lang="en-GB">
                <a:solidFill>
                  <a:srgbClr val="000000"/>
                </a:solidFill>
              </a:rPr>
              <a:t> </a:t>
            </a: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1200"/>
              </a:spcAft>
              <a:buNone/>
            </a:pPr>
            <a:endParaRPr>
              <a:solidFill>
                <a:srgbClr val="000000"/>
              </a:solidFill>
            </a:endParaRPr>
          </a:p>
        </p:txBody>
      </p:sp>
      <p:pic>
        <p:nvPicPr>
          <p:cNvPr id="124" name="Google Shape;124;p19"/>
          <p:cNvPicPr preferRelativeResize="0"/>
          <p:nvPr/>
        </p:nvPicPr>
        <p:blipFill>
          <a:blip r:embed="rId5">
            <a:alphaModFix/>
          </a:blip>
          <a:stretch>
            <a:fillRect/>
          </a:stretch>
        </p:blipFill>
        <p:spPr>
          <a:xfrm>
            <a:off x="3395075" y="2007450"/>
            <a:ext cx="4828975" cy="2978800"/>
          </a:xfrm>
          <a:prstGeom prst="rect">
            <a:avLst/>
          </a:prstGeom>
          <a:noFill/>
          <a:ln>
            <a:noFill/>
          </a:ln>
        </p:spPr>
      </p:pic>
      <p:pic>
        <p:nvPicPr>
          <p:cNvPr id="8" name="Audio 7">
            <a:hlinkClick r:id="" action="ppaction://media"/>
            <a:extLst>
              <a:ext uri="{FF2B5EF4-FFF2-40B4-BE49-F238E27FC236}">
                <a16:creationId xmlns:a16="http://schemas.microsoft.com/office/drawing/2014/main" id="{DC1BEEE2-19AC-9345-1EAA-5B4ADDA6EE1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8885"/>
    </mc:Choice>
    <mc:Fallback xmlns="">
      <p:transition spd="slow" advTm="38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28"/>
        <p:cNvGrpSpPr/>
        <p:nvPr/>
      </p:nvGrpSpPr>
      <p:grpSpPr>
        <a:xfrm>
          <a:off x="0" y="0"/>
          <a:ext cx="0" cy="0"/>
          <a:chOff x="0" y="0"/>
          <a:chExt cx="0" cy="0"/>
        </a:xfrm>
      </p:grpSpPr>
      <p:sp>
        <p:nvSpPr>
          <p:cNvPr id="129" name="Google Shape;129;p20"/>
          <p:cNvSpPr txBox="1">
            <a:spLocks noGrp="1"/>
          </p:cNvSpPr>
          <p:nvPr>
            <p:ph type="title"/>
          </p:nvPr>
        </p:nvSpPr>
        <p:spPr>
          <a:xfrm>
            <a:off x="1911750" y="869600"/>
            <a:ext cx="5683200" cy="567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Data Visualisation and preprocessing</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30" name="Google Shape;130;p20"/>
          <p:cNvSpPr txBox="1">
            <a:spLocks noGrp="1"/>
          </p:cNvSpPr>
          <p:nvPr>
            <p:ph type="body" idx="1"/>
          </p:nvPr>
        </p:nvSpPr>
        <p:spPr>
          <a:xfrm>
            <a:off x="268275" y="1341375"/>
            <a:ext cx="8677500" cy="35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500" b="1" dirty="0">
                <a:solidFill>
                  <a:srgbClr val="000000"/>
                </a:solidFill>
              </a:rPr>
              <a:t>Stopwords: </a:t>
            </a:r>
            <a:endParaRPr sz="1500" b="1" dirty="0">
              <a:solidFill>
                <a:srgbClr val="000000"/>
              </a:solidFill>
            </a:endParaRPr>
          </a:p>
          <a:p>
            <a:pPr marL="457200" lvl="0" indent="-317500" algn="l" rtl="0">
              <a:spcBef>
                <a:spcPts val="1200"/>
              </a:spcBef>
              <a:spcAft>
                <a:spcPts val="0"/>
              </a:spcAft>
              <a:buClr>
                <a:srgbClr val="000000"/>
              </a:buClr>
              <a:buSzPts val="1400"/>
              <a:buChar char="●"/>
            </a:pPr>
            <a:r>
              <a:rPr lang="en-GB" sz="1400" dirty="0">
                <a:solidFill>
                  <a:srgbClr val="000000"/>
                </a:solidFill>
              </a:rPr>
              <a:t>Stopwords are some common words that are often filtered out during text processing to increase the efficiency of natural language processing in tasks like text analysis, which we are using in here.</a:t>
            </a:r>
            <a:endParaRPr sz="1400" dirty="0">
              <a:solidFill>
                <a:srgbClr val="000000"/>
              </a:solidFill>
            </a:endParaRPr>
          </a:p>
          <a:p>
            <a:pPr marL="457200" lvl="0" indent="-317500" algn="l" rtl="0">
              <a:spcBef>
                <a:spcPts val="0"/>
              </a:spcBef>
              <a:spcAft>
                <a:spcPts val="0"/>
              </a:spcAft>
              <a:buClr>
                <a:srgbClr val="000000"/>
              </a:buClr>
              <a:buSzPts val="1400"/>
              <a:buChar char="●"/>
            </a:pPr>
            <a:r>
              <a:rPr lang="en-GB" sz="1400" dirty="0">
                <a:solidFill>
                  <a:srgbClr val="000000"/>
                </a:solidFill>
              </a:rPr>
              <a:t>These words have little to no significance in analysing the text. </a:t>
            </a:r>
            <a:endParaRPr sz="1400" dirty="0">
              <a:solidFill>
                <a:srgbClr val="000000"/>
              </a:solidFill>
            </a:endParaRPr>
          </a:p>
          <a:p>
            <a:pPr marL="457200" lvl="0" indent="-317500" algn="l" rtl="0">
              <a:spcBef>
                <a:spcPts val="0"/>
              </a:spcBef>
              <a:spcAft>
                <a:spcPts val="0"/>
              </a:spcAft>
              <a:buClr>
                <a:srgbClr val="000000"/>
              </a:buClr>
              <a:buSzPts val="1400"/>
              <a:buChar char="●"/>
            </a:pPr>
            <a:r>
              <a:rPr lang="en-GB" sz="1400" dirty="0">
                <a:solidFill>
                  <a:srgbClr val="000000"/>
                </a:solidFill>
              </a:rPr>
              <a:t>For example, words like an, the, a, with for etc are few of the stopwords.</a:t>
            </a:r>
            <a:endParaRPr sz="1400" dirty="0">
              <a:solidFill>
                <a:srgbClr val="000000"/>
              </a:solidFill>
            </a:endParaRPr>
          </a:p>
          <a:p>
            <a:pPr marL="0" lvl="0" indent="0" algn="l" rtl="0">
              <a:spcBef>
                <a:spcPts val="1200"/>
              </a:spcBef>
              <a:spcAft>
                <a:spcPts val="0"/>
              </a:spcAft>
              <a:buNone/>
            </a:pPr>
            <a:r>
              <a:rPr lang="en-GB" sz="1500" b="1" dirty="0">
                <a:solidFill>
                  <a:srgbClr val="000000"/>
                </a:solidFill>
              </a:rPr>
              <a:t>Data cleaning:</a:t>
            </a:r>
            <a:endParaRPr sz="1500" b="1" dirty="0">
              <a:solidFill>
                <a:srgbClr val="000000"/>
              </a:solidFill>
            </a:endParaRPr>
          </a:p>
          <a:p>
            <a:pPr marL="457200" lvl="0" indent="-317500" algn="l" rtl="0">
              <a:spcBef>
                <a:spcPts val="1200"/>
              </a:spcBef>
              <a:spcAft>
                <a:spcPts val="0"/>
              </a:spcAft>
              <a:buClr>
                <a:srgbClr val="000000"/>
              </a:buClr>
              <a:buSzPts val="1400"/>
              <a:buChar char="●"/>
            </a:pPr>
            <a:r>
              <a:rPr lang="en-GB" sz="1400" dirty="0">
                <a:solidFill>
                  <a:srgbClr val="000000"/>
                </a:solidFill>
              </a:rPr>
              <a:t>It is a crucial process that should be performed before analysing and modeling.</a:t>
            </a:r>
            <a:endParaRPr sz="1400" dirty="0">
              <a:solidFill>
                <a:srgbClr val="000000"/>
              </a:solidFill>
            </a:endParaRPr>
          </a:p>
          <a:p>
            <a:pPr marL="457200" lvl="0" indent="-317500" algn="l" rtl="0">
              <a:spcBef>
                <a:spcPts val="0"/>
              </a:spcBef>
              <a:spcAft>
                <a:spcPts val="0"/>
              </a:spcAft>
              <a:buClr>
                <a:srgbClr val="000000"/>
              </a:buClr>
              <a:buSzPts val="1400"/>
              <a:buChar char="●"/>
            </a:pPr>
            <a:r>
              <a:rPr lang="en-GB" sz="1400" dirty="0">
                <a:solidFill>
                  <a:srgbClr val="000000"/>
                </a:solidFill>
              </a:rPr>
              <a:t>This step will make sure that it is suitable, accurate  and consistent for performing further processing.</a:t>
            </a:r>
            <a:endParaRPr sz="1400" dirty="0">
              <a:solidFill>
                <a:srgbClr val="000000"/>
              </a:solidFill>
            </a:endParaRPr>
          </a:p>
          <a:p>
            <a:pPr marL="457200" lvl="0" indent="-317500" algn="l" rtl="0">
              <a:spcBef>
                <a:spcPts val="0"/>
              </a:spcBef>
              <a:spcAft>
                <a:spcPts val="0"/>
              </a:spcAft>
              <a:buClr>
                <a:srgbClr val="000000"/>
              </a:buClr>
              <a:buSzPts val="1400"/>
              <a:buChar char="●"/>
            </a:pPr>
            <a:r>
              <a:rPr lang="en-GB" sz="1400" dirty="0">
                <a:solidFill>
                  <a:srgbClr val="000000"/>
                </a:solidFill>
              </a:rPr>
              <a:t> In our project, we worked on removing html tags, removing square brackets, removing URL’s, removing stopwords. </a:t>
            </a:r>
            <a:endParaRPr sz="1400" dirty="0">
              <a:solidFill>
                <a:srgbClr val="000000"/>
              </a:solidFill>
            </a:endParaRPr>
          </a:p>
        </p:txBody>
      </p:sp>
      <p:pic>
        <p:nvPicPr>
          <p:cNvPr id="11" name="Audio 10">
            <a:extLst>
              <a:ext uri="{FF2B5EF4-FFF2-40B4-BE49-F238E27FC236}">
                <a16:creationId xmlns:a16="http://schemas.microsoft.com/office/drawing/2014/main" id="{7DF05C4A-E5D2-FAE5-41AB-10E8FC5B07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8768"/>
    </mc:Choice>
    <mc:Fallback xmlns="">
      <p:transition spd="slow" advTm="88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3190175" y="745100"/>
            <a:ext cx="22956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Data Analysis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36" name="Google Shape;136;p21"/>
          <p:cNvSpPr txBox="1">
            <a:spLocks noGrp="1"/>
          </p:cNvSpPr>
          <p:nvPr>
            <p:ph type="body" idx="1"/>
          </p:nvPr>
        </p:nvSpPr>
        <p:spPr>
          <a:xfrm>
            <a:off x="185025" y="1335800"/>
            <a:ext cx="8594100" cy="3548700"/>
          </a:xfrm>
          <a:prstGeom prst="rect">
            <a:avLst/>
          </a:prstGeom>
        </p:spPr>
        <p:txBody>
          <a:bodyPr spcFirstLastPara="1" wrap="square" lIns="91425" tIns="91425" rIns="91425" bIns="91425" anchor="t" anchorCtr="0">
            <a:normAutofit/>
          </a:bodyPr>
          <a:lstStyle/>
          <a:p>
            <a:pPr marL="457200" lvl="0" indent="-298767" algn="l" rtl="0">
              <a:spcBef>
                <a:spcPts val="0"/>
              </a:spcBef>
              <a:spcAft>
                <a:spcPts val="0"/>
              </a:spcAft>
              <a:buClr>
                <a:srgbClr val="000000"/>
              </a:buClr>
              <a:buSzPct val="71898"/>
              <a:buChar char="●"/>
            </a:pPr>
            <a:r>
              <a:rPr lang="en-GB" sz="1500" b="1" dirty="0">
                <a:solidFill>
                  <a:srgbClr val="000000"/>
                </a:solidFill>
              </a:rPr>
              <a:t>Summary Statistics: </a:t>
            </a:r>
            <a:r>
              <a:rPr lang="en-GB" sz="1500" dirty="0">
                <a:solidFill>
                  <a:srgbClr val="000000"/>
                </a:solidFill>
              </a:rPr>
              <a:t>We calculated the basic statistics like word count, word length, to understand the characteristics of the text data.</a:t>
            </a:r>
            <a:endParaRPr sz="1500" dirty="0">
              <a:solidFill>
                <a:srgbClr val="000000"/>
              </a:solidFill>
            </a:endParaRPr>
          </a:p>
          <a:p>
            <a:pPr marL="457200" lvl="0" indent="-320795" algn="l" rtl="0">
              <a:spcBef>
                <a:spcPts val="0"/>
              </a:spcBef>
              <a:spcAft>
                <a:spcPts val="0"/>
              </a:spcAft>
              <a:buClr>
                <a:srgbClr val="000000"/>
              </a:buClr>
              <a:buSzPct val="100000"/>
              <a:buChar char="●"/>
            </a:pPr>
            <a:r>
              <a:rPr lang="en-GB" sz="1500" b="1" dirty="0">
                <a:solidFill>
                  <a:srgbClr val="000000"/>
                </a:solidFill>
              </a:rPr>
              <a:t>Tokenizing text: </a:t>
            </a:r>
            <a:r>
              <a:rPr lang="en-GB" sz="1500" dirty="0">
                <a:solidFill>
                  <a:srgbClr val="000000"/>
                </a:solidFill>
              </a:rPr>
              <a:t>To represent each word by a number to prepare it for further analysis.</a:t>
            </a:r>
            <a:endParaRPr sz="1500" dirty="0">
              <a:solidFill>
                <a:srgbClr val="000000"/>
              </a:solidFill>
            </a:endParaRPr>
          </a:p>
          <a:p>
            <a:pPr marL="457200" lvl="0" indent="-320795" algn="l" rtl="0">
              <a:spcBef>
                <a:spcPts val="0"/>
              </a:spcBef>
              <a:spcAft>
                <a:spcPts val="0"/>
              </a:spcAft>
              <a:buClr>
                <a:srgbClr val="000000"/>
              </a:buClr>
              <a:buSzPct val="100000"/>
              <a:buChar char="●"/>
            </a:pPr>
            <a:r>
              <a:rPr lang="en-GB" sz="1500" b="1" dirty="0">
                <a:solidFill>
                  <a:srgbClr val="000000"/>
                </a:solidFill>
              </a:rPr>
              <a:t>Machine learning Modeling:  </a:t>
            </a:r>
            <a:r>
              <a:rPr lang="en-GB" sz="1500" dirty="0">
                <a:solidFill>
                  <a:srgbClr val="000000"/>
                </a:solidFill>
              </a:rPr>
              <a:t>Building and training the machine learning models. We have used neural network model in our study. This is used to study and classify data to be true or fake. </a:t>
            </a:r>
            <a:endParaRPr sz="1500" dirty="0">
              <a:solidFill>
                <a:srgbClr val="000000"/>
              </a:solidFill>
            </a:endParaRPr>
          </a:p>
          <a:p>
            <a:pPr marL="457200" lvl="0" indent="-320795" algn="l" rtl="0">
              <a:spcBef>
                <a:spcPts val="0"/>
              </a:spcBef>
              <a:spcAft>
                <a:spcPts val="0"/>
              </a:spcAft>
              <a:buClr>
                <a:srgbClr val="000000"/>
              </a:buClr>
              <a:buSzPct val="100000"/>
              <a:buChar char="●"/>
            </a:pPr>
            <a:r>
              <a:rPr lang="en-GB" sz="1500" b="1" dirty="0">
                <a:solidFill>
                  <a:srgbClr val="000000"/>
                </a:solidFill>
              </a:rPr>
              <a:t>Evaluation and Validation: </a:t>
            </a:r>
            <a:r>
              <a:rPr lang="en-GB" sz="1500" dirty="0">
                <a:solidFill>
                  <a:srgbClr val="000000"/>
                </a:solidFill>
              </a:rPr>
              <a:t>Divide the dataset into training and testing sets to evaluate the model’s performance. </a:t>
            </a:r>
            <a:endParaRPr sz="1500" dirty="0">
              <a:solidFill>
                <a:srgbClr val="000000"/>
              </a:solidFill>
            </a:endParaRPr>
          </a:p>
          <a:p>
            <a:pPr marL="457200" lvl="0" indent="-320795" algn="l" rtl="0">
              <a:spcBef>
                <a:spcPts val="0"/>
              </a:spcBef>
              <a:spcAft>
                <a:spcPts val="0"/>
              </a:spcAft>
              <a:buClr>
                <a:srgbClr val="000000"/>
              </a:buClr>
              <a:buSzPct val="100000"/>
              <a:buChar char="●"/>
            </a:pPr>
            <a:r>
              <a:rPr lang="en-GB" sz="1500" b="1" dirty="0">
                <a:solidFill>
                  <a:srgbClr val="000000"/>
                </a:solidFill>
              </a:rPr>
              <a:t>GloVe embeddings:</a:t>
            </a:r>
            <a:r>
              <a:rPr lang="en-GB" sz="1500" dirty="0">
                <a:solidFill>
                  <a:srgbClr val="000000"/>
                </a:solidFill>
              </a:rPr>
              <a:t> We used GloVe embeddings in natural language processing tasks which involves pre-trained word vectors to represent words in continuous vector space. They capture semantic relationships between words based on their occurrence in the large form of data.</a:t>
            </a:r>
            <a:endParaRPr sz="1500" dirty="0">
              <a:solidFill>
                <a:srgbClr val="000000"/>
              </a:solidFill>
            </a:endParaRPr>
          </a:p>
          <a:p>
            <a:pPr marL="0" lvl="0" indent="0" algn="l" rtl="0">
              <a:spcBef>
                <a:spcPts val="1200"/>
              </a:spcBef>
              <a:spcAft>
                <a:spcPts val="0"/>
              </a:spcAft>
              <a:buNone/>
            </a:pPr>
            <a:endParaRPr sz="1500" dirty="0">
              <a:solidFill>
                <a:srgbClr val="000000"/>
              </a:solidFill>
            </a:endParaRPr>
          </a:p>
          <a:p>
            <a:pPr marL="457200" lvl="0" indent="0" algn="l" rtl="0">
              <a:spcBef>
                <a:spcPts val="1200"/>
              </a:spcBef>
              <a:spcAft>
                <a:spcPts val="0"/>
              </a:spcAft>
              <a:buNone/>
            </a:pPr>
            <a:endParaRPr dirty="0">
              <a:solidFill>
                <a:srgbClr val="000000"/>
              </a:solidFill>
            </a:endParaRPr>
          </a:p>
          <a:p>
            <a:pPr marL="457200" lvl="0" indent="0" algn="l" rtl="0">
              <a:spcBef>
                <a:spcPts val="1200"/>
              </a:spcBef>
              <a:spcAft>
                <a:spcPts val="1200"/>
              </a:spcAft>
              <a:buNone/>
            </a:pPr>
            <a:endParaRPr dirty="0">
              <a:solidFill>
                <a:srgbClr val="000000"/>
              </a:solidFill>
            </a:endParaRPr>
          </a:p>
        </p:txBody>
      </p:sp>
      <p:pic>
        <p:nvPicPr>
          <p:cNvPr id="12" name="Audio 11">
            <a:extLst>
              <a:ext uri="{FF2B5EF4-FFF2-40B4-BE49-F238E27FC236}">
                <a16:creationId xmlns:a16="http://schemas.microsoft.com/office/drawing/2014/main" id="{800EEFBF-712E-74F3-2B17-C40B64D19AE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7184"/>
    </mc:Choice>
    <mc:Fallback xmlns="">
      <p:transition spd="slow" advTm="771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1079</Words>
  <Application>Microsoft Macintosh PowerPoint</Application>
  <PresentationFormat>On-screen Show (16:9)</PresentationFormat>
  <Paragraphs>79</Paragraphs>
  <Slides>15</Slides>
  <Notes>15</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Lato</vt:lpstr>
      <vt:lpstr>Raleway</vt:lpstr>
      <vt:lpstr>Streamline</vt:lpstr>
      <vt:lpstr>Fake News Detection on Social Media</vt:lpstr>
      <vt:lpstr>Introduction</vt:lpstr>
      <vt:lpstr>Problem Statement</vt:lpstr>
      <vt:lpstr>Tools used  </vt:lpstr>
      <vt:lpstr>PowerPoint Presentation</vt:lpstr>
      <vt:lpstr>Data collection  </vt:lpstr>
      <vt:lpstr>Dataset Description  </vt:lpstr>
      <vt:lpstr>Data Visualisation and preprocessing  </vt:lpstr>
      <vt:lpstr>Data Analysis  </vt:lpstr>
      <vt:lpstr>Visualisation techniques   </vt:lpstr>
      <vt:lpstr>Results  </vt:lpstr>
      <vt:lpstr>Challenges   </vt:lpstr>
      <vt:lpstr>Conclusion  </vt:lpstr>
      <vt:lpstr>Future Scope</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News Detection on Social Media</dc:title>
  <cp:lastModifiedBy>Voladri, Manogna Reddy</cp:lastModifiedBy>
  <cp:revision>3</cp:revision>
  <dcterms:modified xsi:type="dcterms:W3CDTF">2024-05-05T17:00:53Z</dcterms:modified>
</cp:coreProperties>
</file>